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07" r:id="rId1"/>
  </p:sldMasterIdLst>
  <p:notesMasterIdLst>
    <p:notesMasterId r:id="rId9"/>
  </p:notesMasterIdLst>
  <p:handoutMasterIdLst>
    <p:handoutMasterId r:id="rId10"/>
  </p:handoutMasterIdLst>
  <p:sldIdLst>
    <p:sldId id="257" r:id="rId2"/>
    <p:sldId id="292" r:id="rId3"/>
    <p:sldId id="293" r:id="rId4"/>
    <p:sldId id="294" r:id="rId5"/>
    <p:sldId id="295" r:id="rId6"/>
    <p:sldId id="296" r:id="rId7"/>
    <p:sldId id="291" r:id="rId8"/>
  </p:sldIdLst>
  <p:sldSz cx="9144000" cy="6858000" type="screen4x3"/>
  <p:notesSz cx="6946900" cy="100838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EF8064E-0F54-4ECA-90CF-AF68F2373104}">
          <p14:sldIdLst>
            <p14:sldId id="257"/>
          </p14:sldIdLst>
        </p14:section>
        <p14:section name="Introduction" id="{CB7F1616-82D2-41DD-AAAF-78691C30BB33}">
          <p14:sldIdLst>
            <p14:sldId id="292"/>
          </p14:sldIdLst>
        </p14:section>
        <p14:section name="Software Management Distinctions" id="{E0616FE4-D490-4060-89A3-8462EE41D2BA}">
          <p14:sldIdLst>
            <p14:sldId id="293"/>
            <p14:sldId id="294"/>
            <p14:sldId id="295"/>
          </p14:sldIdLst>
        </p14:section>
        <p14:section name="Management Activities" id="{CF96B730-CAD4-421A-9B0A-A05DA2354FAB}">
          <p14:sldIdLst>
            <p14:sldId id="296"/>
            <p14:sldId id="291"/>
          </p14:sldIdLst>
        </p14:section>
        <p14:section name="Untitled Section" id="{36931B23-CD1A-4D7A-8AE5-1707F5E02FA4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19" autoAdjust="0"/>
  </p:normalViewPr>
  <p:slideViewPr>
    <p:cSldViewPr>
      <p:cViewPr varScale="1">
        <p:scale>
          <a:sx n="51" d="100"/>
          <a:sy n="51" d="100"/>
        </p:scale>
        <p:origin x="-123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302" tIns="48650" rIns="97302" bIns="48650" numCol="1" anchor="t" anchorCtr="0" compatLnSpc="1">
            <a:prstTxWarp prst="textNoShape">
              <a:avLst/>
            </a:prstTxWarp>
          </a:bodyPr>
          <a:lstStyle>
            <a:lvl1pPr defTabSz="973049">
              <a:defRPr sz="1300"/>
            </a:lvl1pPr>
          </a:lstStyle>
          <a:p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5413" y="1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302" tIns="48650" rIns="97302" bIns="48650" numCol="1" anchor="t" anchorCtr="0" compatLnSpc="1">
            <a:prstTxWarp prst="textNoShape">
              <a:avLst/>
            </a:prstTxWarp>
          </a:bodyPr>
          <a:lstStyle>
            <a:lvl1pPr algn="r" defTabSz="973049">
              <a:defRPr sz="1300"/>
            </a:lvl1pPr>
          </a:lstStyle>
          <a:p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7389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302" tIns="48650" rIns="97302" bIns="48650" numCol="1" anchor="b" anchorCtr="0" compatLnSpc="1">
            <a:prstTxWarp prst="textNoShape">
              <a:avLst/>
            </a:prstTxWarp>
          </a:bodyPr>
          <a:lstStyle>
            <a:lvl1pPr defTabSz="973049">
              <a:defRPr sz="1300"/>
            </a:lvl1pPr>
          </a:lstStyle>
          <a:p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5413" y="9577389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302" tIns="48650" rIns="97302" bIns="48650" numCol="1" anchor="b" anchorCtr="0" compatLnSpc="1">
            <a:prstTxWarp prst="textNoShape">
              <a:avLst/>
            </a:prstTxWarp>
          </a:bodyPr>
          <a:lstStyle>
            <a:lvl1pPr algn="r" defTabSz="973049">
              <a:defRPr sz="13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6501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302" tIns="48650" rIns="97302" bIns="48650" numCol="1" anchor="t" anchorCtr="0" compatLnSpc="1">
            <a:prstTxWarp prst="textNoShape">
              <a:avLst/>
            </a:prstTxWarp>
          </a:bodyPr>
          <a:lstStyle>
            <a:lvl1pPr defTabSz="973049">
              <a:defRPr sz="13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7000" y="1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302" tIns="48650" rIns="97302" bIns="48650" numCol="1" anchor="t" anchorCtr="0" compatLnSpc="1">
            <a:prstTxWarp prst="textNoShape">
              <a:avLst/>
            </a:prstTxWarp>
          </a:bodyPr>
          <a:lstStyle>
            <a:lvl1pPr algn="r" defTabSz="973049">
              <a:defRPr sz="13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52500" y="755650"/>
            <a:ext cx="5041900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5514" y="4789488"/>
            <a:ext cx="5095875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302" tIns="48650" rIns="97302" bIns="486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6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302" tIns="48650" rIns="97302" bIns="48650" numCol="1" anchor="b" anchorCtr="0" compatLnSpc="1">
            <a:prstTxWarp prst="textNoShape">
              <a:avLst/>
            </a:prstTxWarp>
          </a:bodyPr>
          <a:lstStyle>
            <a:lvl1pPr defTabSz="973049">
              <a:defRPr sz="13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7000" y="9578976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302" tIns="48650" rIns="97302" bIns="48650" numCol="1" anchor="b" anchorCtr="0" compatLnSpc="1">
            <a:prstTxWarp prst="textNoShape">
              <a:avLst/>
            </a:prstTxWarp>
          </a:bodyPr>
          <a:lstStyle>
            <a:lvl1pPr algn="r" defTabSz="973049">
              <a:defRPr sz="13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0647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52500" y="755650"/>
            <a:ext cx="5041900" cy="3781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25514" y="4789488"/>
            <a:ext cx="5095875" cy="45386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7302" tIns="48650" rIns="97302" bIns="48650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904876" y="3007995"/>
            <a:ext cx="2447924" cy="64008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904876" y="3007995"/>
            <a:ext cx="228600" cy="64008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1152525" y="3048000"/>
            <a:ext cx="2133600" cy="57308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 smtClean="0"/>
              <a:t>Lecture #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D3816-6D0C-4E7E-B1A8-F0B6F5B67F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C322E-07E2-4A52-AABF-47EFD9B817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21BA2-8B7B-4B8A-BEFB-901CD3BC8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-339725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06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 smtClean="0"/>
              <a:t>Lecture </a:t>
            </a:r>
            <a:r>
              <a:rPr lang="en-US" dirty="0" smtClean="0"/>
              <a:t>– 7</a:t>
            </a:r>
            <a:br>
              <a:rPr lang="en-US" dirty="0" smtClean="0"/>
            </a:br>
            <a:r>
              <a:rPr lang="en-US" dirty="0" smtClean="0"/>
              <a:t>Software Project Management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en-US" sz="1400" dirty="0"/>
              <a:t>SWE 205 - Introduction to </a:t>
            </a:r>
            <a:r>
              <a:rPr lang="en-US" sz="1400" dirty="0" smtClean="0"/>
              <a:t>Software Engineering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Software </a:t>
            </a:r>
            <a:r>
              <a:rPr lang="en-US" dirty="0"/>
              <a:t>Project Management</a:t>
            </a:r>
          </a:p>
          <a:p>
            <a:r>
              <a:rPr lang="en-US" dirty="0" smtClean="0"/>
              <a:t>Software </a:t>
            </a:r>
            <a:r>
              <a:rPr lang="en-US" dirty="0"/>
              <a:t>Management distinctions</a:t>
            </a:r>
          </a:p>
          <a:p>
            <a:r>
              <a:rPr lang="en-US" dirty="0" smtClean="0"/>
              <a:t>Software </a:t>
            </a:r>
            <a:r>
              <a:rPr lang="en-US" dirty="0"/>
              <a:t>Manager’s Roles</a:t>
            </a:r>
          </a:p>
          <a:p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3733800" y="4649570"/>
            <a:ext cx="4648200" cy="1878230"/>
            <a:chOff x="5203650" y="328004"/>
            <a:chExt cx="5540675" cy="2238858"/>
          </a:xfrm>
        </p:grpSpPr>
        <p:sp>
          <p:nvSpPr>
            <p:cNvPr id="7" name="Horizontal Scroll 6"/>
            <p:cNvSpPr/>
            <p:nvPr/>
          </p:nvSpPr>
          <p:spPr>
            <a:xfrm>
              <a:off x="6131797" y="638504"/>
              <a:ext cx="4612528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4400" dirty="0" smtClean="0"/>
                <a:t>Chapter 22</a:t>
              </a:r>
              <a:endParaRPr lang="en-US" sz="4400" dirty="0"/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dirty="0" smtClean="0"/>
              <a:t>Software Project Management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Concerned with activities involved in ensuring that software is delivered</a:t>
            </a:r>
          </a:p>
          <a:p>
            <a:pPr eaLnBrk="1" hangingPunct="1"/>
            <a:endParaRPr lang="en-US" dirty="0" smtClean="0"/>
          </a:p>
          <a:p>
            <a:pPr lvl="1" eaLnBrk="1" hangingPunct="1"/>
            <a:r>
              <a:rPr lang="en-US" dirty="0" smtClean="0"/>
              <a:t>On time;</a:t>
            </a:r>
          </a:p>
          <a:p>
            <a:pPr lvl="1" eaLnBrk="1" hangingPunct="1"/>
            <a:r>
              <a:rPr lang="en-US" dirty="0" smtClean="0"/>
              <a:t>On schedule;</a:t>
            </a:r>
          </a:p>
          <a:p>
            <a:pPr lvl="1" eaLnBrk="1" hangingPunct="1"/>
            <a:r>
              <a:rPr lang="en-US" dirty="0" smtClean="0"/>
              <a:t>In accordance with requirements; and</a:t>
            </a:r>
          </a:p>
          <a:p>
            <a:pPr lvl="1" eaLnBrk="1" hangingPunct="1"/>
            <a:r>
              <a:rPr lang="en-US" dirty="0" smtClean="0"/>
              <a:t>Within budget</a:t>
            </a:r>
          </a:p>
          <a:p>
            <a:pPr lvl="1" eaLnBrk="1" hangingPunct="1"/>
            <a:endParaRPr lang="en-US" dirty="0" smtClean="0"/>
          </a:p>
          <a:p>
            <a:r>
              <a:rPr lang="en-US" dirty="0" smtClean="0"/>
              <a:t>Good management cannot guarantee project success</a:t>
            </a:r>
          </a:p>
          <a:p>
            <a:r>
              <a:rPr lang="en-US" dirty="0" smtClean="0"/>
              <a:t>Bad management usually result in project failure</a:t>
            </a:r>
          </a:p>
          <a:p>
            <a:endParaRPr lang="en-US" dirty="0" smtClean="0"/>
          </a:p>
        </p:txBody>
      </p:sp>
      <p:sp>
        <p:nvSpPr>
          <p:cNvPr id="51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FECA8DD-EFAE-456E-AF97-17155009687F}" type="slidenum">
              <a:rPr lang="en-US"/>
              <a:pPr/>
              <a:t>2</a:t>
            </a:fld>
            <a:endParaRPr lang="en-US"/>
          </a:p>
        </p:txBody>
      </p:sp>
      <p:sp>
        <p:nvSpPr>
          <p:cNvPr id="1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B"/>
          <p:cNvSpPr/>
          <p:nvPr/>
        </p:nvSpPr>
        <p:spPr>
          <a:xfrm>
            <a:off x="12700" y="6718300"/>
            <a:ext cx="19113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270000" y="0"/>
            <a:ext cx="240245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Software Management Distinctions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3670300" y="0"/>
            <a:ext cx="163604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Management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Software Management distinctions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Software product is intangible</a:t>
            </a:r>
          </a:p>
          <a:p>
            <a:pPr lvl="1"/>
            <a:r>
              <a:rPr lang="en-GB" dirty="0"/>
              <a:t>Software cannot be seen or touched. Software project managers cannot see progress by simply looking at the artefact that is being constructed. </a:t>
            </a:r>
            <a:endParaRPr lang="en-US" dirty="0" smtClean="0"/>
          </a:p>
          <a:p>
            <a:pPr lvl="1" eaLnBrk="1" hangingPunct="1"/>
            <a:r>
              <a:rPr lang="en-US" dirty="0" smtClean="0"/>
              <a:t>Manager of a civil engineering project can see the building being developed. </a:t>
            </a:r>
          </a:p>
          <a:p>
            <a:pPr lvl="1" eaLnBrk="1" hangingPunct="1"/>
            <a:r>
              <a:rPr lang="en-US" dirty="0" smtClean="0"/>
              <a:t>Behind the schedule is visible in the actual project. </a:t>
            </a:r>
            <a:r>
              <a:rPr lang="en-US" dirty="0" err="1" smtClean="0"/>
              <a:t>E.g</a:t>
            </a:r>
            <a:r>
              <a:rPr lang="en-US" dirty="0" smtClean="0"/>
              <a:t> part of building has not been build.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Software Manager relies on</a:t>
            </a:r>
          </a:p>
          <a:p>
            <a:pPr lvl="1" eaLnBrk="1" hangingPunct="1"/>
            <a:r>
              <a:rPr lang="en-US" dirty="0" smtClean="0"/>
              <a:t>Reports and reviews to monitor progress.</a:t>
            </a:r>
          </a:p>
        </p:txBody>
      </p:sp>
      <p:sp>
        <p:nvSpPr>
          <p:cNvPr id="61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C17AF6D-C5C7-419D-84A0-0347220D0913}" type="slidenum">
              <a:rPr lang="en-US"/>
              <a:pPr/>
              <a:t>3</a:t>
            </a:fld>
            <a:endParaRPr lang="en-US"/>
          </a:p>
        </p:txBody>
      </p:sp>
      <p:sp>
        <p:nvSpPr>
          <p:cNvPr id="1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B"/>
          <p:cNvSpPr/>
          <p:nvPr/>
        </p:nvSpPr>
        <p:spPr>
          <a:xfrm>
            <a:off x="12700" y="6718300"/>
            <a:ext cx="2879725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270000" y="0"/>
            <a:ext cx="2771214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Software Management Distinctions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4038600" y="0"/>
            <a:ext cx="163604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Management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Software Management distinctions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Typical engineering process have fixed standards. E.g.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Building bridges, cars etc.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Software products are uniquely flexible.</a:t>
            </a:r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Many software projects are ‘one-off’ projects.</a:t>
            </a:r>
          </a:p>
          <a:p>
            <a:pPr lvl="1">
              <a:lnSpc>
                <a:spcPct val="90000"/>
              </a:lnSpc>
            </a:pPr>
            <a:r>
              <a:rPr lang="en-GB" dirty="0" smtClean="0"/>
              <a:t>Large </a:t>
            </a:r>
            <a:r>
              <a:rPr lang="en-GB" dirty="0"/>
              <a:t>software projects are usually different in some ways from previous projects. Even managers who have lots of previous experience may find it difficult to anticipate problems. </a:t>
            </a:r>
            <a:endParaRPr lang="en-US" dirty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dirty="0" smtClean="0"/>
          </a:p>
        </p:txBody>
      </p:sp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7830C31-45BD-417F-A2CE-CBE9EA1ACE2D}" type="slidenum">
              <a:rPr lang="en-US"/>
              <a:pPr/>
              <a:t>4</a:t>
            </a:fld>
            <a:endParaRPr lang="en-US"/>
          </a:p>
        </p:txBody>
      </p:sp>
      <p:sp>
        <p:nvSpPr>
          <p:cNvPr id="1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B"/>
          <p:cNvSpPr/>
          <p:nvPr/>
        </p:nvSpPr>
        <p:spPr>
          <a:xfrm>
            <a:off x="12700" y="6718300"/>
            <a:ext cx="3848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270000" y="0"/>
            <a:ext cx="2771214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Software Management Distinctions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4038600" y="0"/>
            <a:ext cx="163604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Management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Software Manager’s Roles</a:t>
            </a:r>
          </a:p>
        </p:txBody>
      </p:sp>
      <p:sp>
        <p:nvSpPr>
          <p:cNvPr id="81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C843019-F39B-4AE2-8B46-94FCBCDC4F32}" type="slidenum">
              <a:rPr lang="en-US"/>
              <a:pPr/>
              <a:t>5</a:t>
            </a:fld>
            <a:endParaRPr lang="en-US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3048000"/>
            <a:ext cx="4041775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3498850" y="2479675"/>
            <a:ext cx="1606550" cy="339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1800" b="1">
                <a:latin typeface="Helvetica" pitchFamily="64" charset="0"/>
              </a:rPr>
              <a:t>How to lead?</a:t>
            </a:r>
          </a:p>
        </p:txBody>
      </p:sp>
      <p:sp>
        <p:nvSpPr>
          <p:cNvPr id="8198" name="Text Box 7"/>
          <p:cNvSpPr txBox="1">
            <a:spLocks noChangeArrowheads="1"/>
          </p:cNvSpPr>
          <p:nvPr/>
        </p:nvSpPr>
        <p:spPr bwMode="auto">
          <a:xfrm>
            <a:off x="381000" y="3470275"/>
            <a:ext cx="2368550" cy="339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1800" b="1">
                <a:latin typeface="Helvetica" pitchFamily="64" charset="0"/>
              </a:rPr>
              <a:t>How to collaborate?</a:t>
            </a:r>
          </a:p>
        </p:txBody>
      </p:sp>
      <p:sp>
        <p:nvSpPr>
          <p:cNvPr id="8199" name="Text Box 8"/>
          <p:cNvSpPr txBox="1">
            <a:spLocks noChangeArrowheads="1"/>
          </p:cNvSpPr>
          <p:nvPr/>
        </p:nvSpPr>
        <p:spPr bwMode="auto">
          <a:xfrm>
            <a:off x="6597650" y="3089275"/>
            <a:ext cx="2089150" cy="339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1800" b="1">
                <a:latin typeface="Helvetica" pitchFamily="64" charset="0"/>
              </a:rPr>
              <a:t>How to organize?</a:t>
            </a:r>
          </a:p>
        </p:txBody>
      </p:sp>
      <p:sp>
        <p:nvSpPr>
          <p:cNvPr id="8200" name="Text Box 9"/>
          <p:cNvSpPr txBox="1">
            <a:spLocks noChangeArrowheads="1"/>
          </p:cNvSpPr>
          <p:nvPr/>
        </p:nvSpPr>
        <p:spPr bwMode="auto">
          <a:xfrm>
            <a:off x="762000" y="5756275"/>
            <a:ext cx="2089150" cy="339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1800" b="1">
                <a:latin typeface="Helvetica" pitchFamily="64" charset="0"/>
              </a:rPr>
              <a:t>How to motivate?</a:t>
            </a:r>
          </a:p>
        </p:txBody>
      </p:sp>
      <p:sp>
        <p:nvSpPr>
          <p:cNvPr id="8201" name="Text Box 10"/>
          <p:cNvSpPr txBox="1">
            <a:spLocks noChangeArrowheads="1"/>
          </p:cNvSpPr>
          <p:nvPr/>
        </p:nvSpPr>
        <p:spPr bwMode="auto">
          <a:xfrm>
            <a:off x="5594350" y="5832475"/>
            <a:ext cx="3092450" cy="339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1800" b="1">
                <a:latin typeface="Helvetica" pitchFamily="64" charset="0"/>
              </a:rPr>
              <a:t>How to create good ideas?</a:t>
            </a:r>
          </a:p>
        </p:txBody>
      </p:sp>
      <p:sp>
        <p:nvSpPr>
          <p:cNvPr id="1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B"/>
          <p:cNvSpPr/>
          <p:nvPr/>
        </p:nvSpPr>
        <p:spPr>
          <a:xfrm>
            <a:off x="12700" y="6718300"/>
            <a:ext cx="4816475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270000" y="0"/>
            <a:ext cx="2771214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Software Management Distinctions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4038600" y="0"/>
            <a:ext cx="163604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Management Activities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dirty="0" smtClean="0"/>
              <a:t>Management Activities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/>
              <a:t>Project planning and scheduling.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Personnel selection and evaluation.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Budgeting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/>
              <a:t>Report </a:t>
            </a:r>
            <a:r>
              <a:rPr lang="en-US" dirty="0"/>
              <a:t>writing and presentations.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To both client and other stakeholders in the company.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/>
              <a:t>Risk Management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endParaRPr lang="en-US" dirty="0"/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/>
              <a:t>People Management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endParaRPr lang="en-US" dirty="0"/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/>
              <a:t>Proposal </a:t>
            </a:r>
            <a:r>
              <a:rPr lang="en-US" dirty="0"/>
              <a:t>writing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921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90C77F5-EF52-413A-9BE6-16591734A1E7}" type="slidenum">
              <a:rPr lang="en-US"/>
              <a:pPr/>
              <a:t>6</a:t>
            </a:fld>
            <a:endParaRPr lang="en-US"/>
          </a:p>
        </p:txBody>
      </p:sp>
      <p:sp>
        <p:nvSpPr>
          <p:cNvPr id="1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B"/>
          <p:cNvSpPr/>
          <p:nvPr/>
        </p:nvSpPr>
        <p:spPr>
          <a:xfrm>
            <a:off x="12700" y="6718300"/>
            <a:ext cx="57848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270000" y="0"/>
            <a:ext cx="240245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Software Management Distinctions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3670300" y="0"/>
            <a:ext cx="186064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Management Activities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Points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800" dirty="0" smtClean="0"/>
              <a:t>Good software project management is essential if software engineering projects are to be developed on schedule and within budget.</a:t>
            </a:r>
          </a:p>
          <a:p>
            <a:pPr>
              <a:lnSpc>
                <a:spcPct val="90000"/>
              </a:lnSpc>
            </a:pPr>
            <a:endParaRPr lang="en-GB" sz="2800" dirty="0" smtClean="0"/>
          </a:p>
          <a:p>
            <a:pPr>
              <a:lnSpc>
                <a:spcPct val="90000"/>
              </a:lnSpc>
            </a:pPr>
            <a:r>
              <a:rPr lang="en-GB" sz="2800" dirty="0" smtClean="0"/>
              <a:t>Software management is distinct from other engineering management. </a:t>
            </a:r>
          </a:p>
          <a:p>
            <a:pPr>
              <a:lnSpc>
                <a:spcPct val="90000"/>
              </a:lnSpc>
            </a:pPr>
            <a:endParaRPr lang="en-GB" sz="28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6753225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3"/>
          <p:cNvSpPr/>
          <p:nvPr/>
        </p:nvSpPr>
        <p:spPr>
          <a:xfrm>
            <a:off x="1270000" y="0"/>
            <a:ext cx="240245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Software Management Distinctions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4"/>
          <p:cNvSpPr/>
          <p:nvPr/>
        </p:nvSpPr>
        <p:spPr>
          <a:xfrm>
            <a:off x="3670300" y="0"/>
            <a:ext cx="186064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Management Activities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316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2011</TotalTime>
  <Words>355</Words>
  <Application>Microsoft Office PowerPoint</Application>
  <PresentationFormat>On-screen Show (4:3)</PresentationFormat>
  <Paragraphs>87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SWE316 2011-09-26 (with Tabs)</vt:lpstr>
      <vt:lpstr>Lecture – 7 Software Project Management  </vt:lpstr>
      <vt:lpstr>Software Project Management</vt:lpstr>
      <vt:lpstr>Software Management distinctions</vt:lpstr>
      <vt:lpstr>Software Management distinctions</vt:lpstr>
      <vt:lpstr>Software Manager’s Roles</vt:lpstr>
      <vt:lpstr>Management Activities</vt:lpstr>
      <vt:lpstr>Key Points</vt:lpstr>
    </vt:vector>
  </TitlesOfParts>
  <Company>khalidm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smahmood</cp:lastModifiedBy>
  <cp:revision>242</cp:revision>
  <dcterms:created xsi:type="dcterms:W3CDTF">2008-10-05T15:17:56Z</dcterms:created>
  <dcterms:modified xsi:type="dcterms:W3CDTF">2012-09-26T06:52:02Z</dcterms:modified>
</cp:coreProperties>
</file>